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8"/>
  </p:handoutMasterIdLst>
  <p:sldIdLst>
    <p:sldId id="256" r:id="rId2"/>
    <p:sldId id="262" r:id="rId3"/>
    <p:sldId id="263" r:id="rId4"/>
    <p:sldId id="264" r:id="rId5"/>
    <p:sldId id="265" r:id="rId6"/>
    <p:sldId id="266" r:id="rId7"/>
  </p:sldIdLst>
  <p:sldSz cx="9144000" cy="6858000" type="screen4x3"/>
  <p:notesSz cx="6648450" cy="9850438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71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 smtClean="0"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765916" y="0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smtClean="0"/>
            </a:lvl1pPr>
          </a:lstStyle>
          <a:p>
            <a:pPr>
              <a:defRPr/>
            </a:pPr>
            <a:fld id="{C2A364B7-65DC-4861-AE3F-A9209F2ACB10}" type="datetimeFigureOut">
              <a:rPr lang="en-US"/>
              <a:pPr>
                <a:defRPr/>
              </a:pPr>
              <a:t>7/6/2011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56206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 smtClean="0"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765916" y="9356206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smtClean="0"/>
            </a:lvl1pPr>
          </a:lstStyle>
          <a:p>
            <a:pPr>
              <a:defRPr/>
            </a:pPr>
            <a:fld id="{8A5B047A-68DE-4A0A-80F7-55DB675E5AB4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534327-9A7B-4D14-930A-050D15236955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79D5EC-0DB0-4900-8093-46AE9EDDAF2F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16BD5C-D54D-4FD3-91E4-5E74746B547E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129896E-664A-4775-81E5-1BF216EFE894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9EC1A9-82CD-4193-B3F2-6A7D3D8EFD45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55D5CB-A1BD-429B-8532-F218F26ADD61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94F7619-0B08-42F2-8735-8235C0A6E7D7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90DFCA-1E70-4889-9E3A-B5EE99AB68CE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73F942-DFF1-441F-89E1-77E203BEB138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90BBE1-B81B-4D02-9485-D7189235CCCE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AU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095359-331F-4DF9-826A-6F242DFD1A12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E308A533-9847-40E1-8F81-8928E6FD537A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42910" y="642918"/>
            <a:ext cx="7672414" cy="2941649"/>
          </a:xfrm>
        </p:spPr>
        <p:txBody>
          <a:bodyPr/>
          <a:lstStyle/>
          <a:p>
            <a:pPr eaLnBrk="1" hangingPunct="1"/>
            <a:r>
              <a:rPr lang="en-AU" dirty="0" smtClean="0"/>
              <a:t>Disaster Recovery Strategies &amp; criteria for evaluation of information management strategies</a:t>
            </a:r>
            <a:endParaRPr lang="en-AU" dirty="0" smtClean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endParaRPr lang="en-AU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AU" smtClean="0"/>
              <a:t>Disaster Recovery Strategies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/>
            <a:r>
              <a:rPr lang="en-AU" sz="2800" smtClean="0"/>
              <a:t>A document with steps needed to restore company operations in event of a disaster</a:t>
            </a:r>
          </a:p>
          <a:p>
            <a:pPr marL="609600" indent="-609600" eaLnBrk="1" hangingPunct="1"/>
            <a:r>
              <a:rPr lang="en-AU" sz="2800" smtClean="0"/>
              <a:t>Four key parts:</a:t>
            </a:r>
          </a:p>
          <a:p>
            <a:pPr marL="609600" indent="-609600" eaLnBrk="1" hangingPunct="1">
              <a:buFontTx/>
              <a:buAutoNum type="arabicPeriod"/>
            </a:pPr>
            <a:r>
              <a:rPr lang="en-AU" sz="2800" smtClean="0"/>
              <a:t>Emergency Plan</a:t>
            </a:r>
          </a:p>
          <a:p>
            <a:pPr marL="990600" lvl="1" indent="-533400" eaLnBrk="1" hangingPunct="1"/>
            <a:r>
              <a:rPr lang="en-AU" sz="2400" smtClean="0"/>
              <a:t>Names &amp; contact details of people to notify</a:t>
            </a:r>
          </a:p>
          <a:p>
            <a:pPr marL="990600" lvl="1" indent="-533400" eaLnBrk="1" hangingPunct="1"/>
            <a:r>
              <a:rPr lang="en-AU" sz="2400" smtClean="0"/>
              <a:t>Procedures to follow with computer equipment</a:t>
            </a:r>
          </a:p>
          <a:p>
            <a:pPr marL="990600" lvl="1" indent="-533400" eaLnBrk="1" hangingPunct="1"/>
            <a:r>
              <a:rPr lang="en-AU" sz="2400" smtClean="0"/>
              <a:t>Evacuation procedures for employees</a:t>
            </a:r>
          </a:p>
          <a:p>
            <a:pPr marL="990600" lvl="1" indent="-533400" eaLnBrk="1" hangingPunct="1"/>
            <a:r>
              <a:rPr lang="en-AU" sz="2400" smtClean="0"/>
              <a:t>Return procedures</a:t>
            </a:r>
          </a:p>
          <a:p>
            <a:pPr marL="609600" indent="-609600" eaLnBrk="1" hangingPunct="1">
              <a:buFontTx/>
              <a:buAutoNum type="arabicPeriod"/>
            </a:pPr>
            <a:endParaRPr lang="en-AU" sz="280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AU" smtClean="0"/>
              <a:t>Disaster Recovery Strategies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buFontTx/>
              <a:buAutoNum type="arabicPlain" startAt="2"/>
            </a:pPr>
            <a:r>
              <a:rPr lang="en-AU" smtClean="0"/>
              <a:t>Backup Plan</a:t>
            </a:r>
          </a:p>
          <a:p>
            <a:pPr marL="990600" lvl="1" indent="-533400" eaLnBrk="1" hangingPunct="1"/>
            <a:r>
              <a:rPr lang="en-AU" smtClean="0"/>
              <a:t>Location of alternative sites &amp; equipment</a:t>
            </a:r>
          </a:p>
          <a:p>
            <a:pPr marL="990600" lvl="1" indent="-533400" eaLnBrk="1" hangingPunct="1"/>
            <a:r>
              <a:rPr lang="en-AU" smtClean="0"/>
              <a:t>Location of backup data, supplies, eq/ment</a:t>
            </a:r>
          </a:p>
          <a:p>
            <a:pPr marL="990600" lvl="1" indent="-533400" eaLnBrk="1" hangingPunct="1"/>
            <a:r>
              <a:rPr lang="en-AU" smtClean="0"/>
              <a:t>Personnel responsible for gathering backup resources</a:t>
            </a:r>
          </a:p>
          <a:p>
            <a:pPr marL="990600" lvl="1" indent="-533400" eaLnBrk="1" hangingPunct="1"/>
            <a:r>
              <a:rPr lang="en-AU" smtClean="0"/>
              <a:t>Schedule indicating order &amp; approximate time applications up and running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AU" smtClean="0"/>
              <a:t>Disaster Recovery Strategies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buFontTx/>
              <a:buAutoNum type="arabicPlain" startAt="3"/>
            </a:pPr>
            <a:r>
              <a:rPr lang="en-AU" smtClean="0"/>
              <a:t>Recovery Plan</a:t>
            </a:r>
          </a:p>
          <a:p>
            <a:pPr marL="990600" lvl="1" indent="-533400" eaLnBrk="1" hangingPunct="1"/>
            <a:r>
              <a:rPr lang="en-AU" smtClean="0"/>
              <a:t>Covers hardware &amp; software replacement</a:t>
            </a:r>
          </a:p>
          <a:p>
            <a:pPr marL="990600" lvl="1" indent="-533400" eaLnBrk="1" hangingPunct="1"/>
            <a:r>
              <a:rPr lang="en-AU" smtClean="0"/>
              <a:t>Identification of mission critical ICT services</a:t>
            </a:r>
          </a:p>
          <a:p>
            <a:pPr marL="990600" lvl="1" indent="-533400" eaLnBrk="1" hangingPunct="1"/>
            <a:r>
              <a:rPr lang="en-AU" smtClean="0"/>
              <a:t>Use of a backup site</a:t>
            </a:r>
          </a:p>
          <a:p>
            <a:pPr marL="609600" indent="-609600" eaLnBrk="1" hangingPunct="1">
              <a:buFontTx/>
              <a:buAutoNum type="arabicPlain" startAt="4"/>
            </a:pPr>
            <a:r>
              <a:rPr lang="en-AU" smtClean="0"/>
              <a:t>Test Plan</a:t>
            </a:r>
          </a:p>
          <a:p>
            <a:pPr marL="990600" lvl="1" indent="-533400" eaLnBrk="1" hangingPunct="1"/>
            <a:r>
              <a:rPr lang="en-AU" smtClean="0"/>
              <a:t>Simulation of variety of disasters &amp; recovery needs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AU" sz="4000" b="1" smtClean="0"/>
              <a:t>Evaluating the effectiveness of data security measures</a:t>
            </a:r>
            <a:r>
              <a:rPr lang="en-AU" sz="4000" smtClean="0"/>
              <a:t> 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AU" smtClean="0"/>
              <a:t>Integrity of data</a:t>
            </a:r>
          </a:p>
          <a:p>
            <a:pPr lvl="1" eaLnBrk="1" hangingPunct="1">
              <a:lnSpc>
                <a:spcPct val="90000"/>
              </a:lnSpc>
            </a:pPr>
            <a:r>
              <a:rPr lang="en-AU" smtClean="0"/>
              <a:t>accuracy, reliability and timeliness in terms of storage, communication and disposal</a:t>
            </a:r>
          </a:p>
          <a:p>
            <a:pPr lvl="1" eaLnBrk="1" hangingPunct="1">
              <a:lnSpc>
                <a:spcPct val="90000"/>
              </a:lnSpc>
            </a:pPr>
            <a:r>
              <a:rPr lang="en-AU" smtClean="0"/>
              <a:t>Accuracy, eg. storage, it contains all data; communication, arrives accurately, no viruses; disposal, selected files deleted or copied</a:t>
            </a:r>
          </a:p>
          <a:p>
            <a:pPr eaLnBrk="1" hangingPunct="1">
              <a:lnSpc>
                <a:spcPct val="90000"/>
              </a:lnSpc>
            </a:pPr>
            <a:r>
              <a:rPr lang="en-AU" smtClean="0"/>
              <a:t>Security</a:t>
            </a:r>
          </a:p>
          <a:p>
            <a:pPr lvl="1" eaLnBrk="1" hangingPunct="1">
              <a:lnSpc>
                <a:spcPct val="90000"/>
              </a:lnSpc>
            </a:pPr>
            <a:r>
              <a:rPr lang="en-AU" smtClean="0"/>
              <a:t>Evaluate physical &amp; software security, eg. audit trails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AU" sz="4000" b="1" smtClean="0"/>
              <a:t>Evaluating the effectiveness of data security measures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AU" dirty="0" smtClean="0"/>
              <a:t>Ease of retrieval</a:t>
            </a:r>
          </a:p>
          <a:p>
            <a:pPr lvl="1" eaLnBrk="1" hangingPunct="1"/>
            <a:r>
              <a:rPr lang="en-AU" dirty="0" smtClean="0"/>
              <a:t>Observance of folder &amp; file-naming conventions</a:t>
            </a:r>
          </a:p>
          <a:p>
            <a:pPr lvl="1" eaLnBrk="1" hangingPunct="1"/>
            <a:r>
              <a:rPr lang="en-AU" dirty="0" smtClean="0"/>
              <a:t>Backed up files need to be able to be restored</a:t>
            </a:r>
          </a:p>
          <a:p>
            <a:pPr eaLnBrk="1" hangingPunct="1"/>
            <a:r>
              <a:rPr lang="en-AU" dirty="0" smtClean="0"/>
              <a:t>Currency of files</a:t>
            </a:r>
          </a:p>
          <a:p>
            <a:pPr lvl="1" eaLnBrk="1" hangingPunct="1"/>
            <a:r>
              <a:rPr lang="en-AU" dirty="0" smtClean="0"/>
              <a:t>Regular backups </a:t>
            </a:r>
          </a:p>
          <a:p>
            <a:pPr lvl="1" eaLnBrk="1" hangingPunct="1"/>
            <a:r>
              <a:rPr lang="en-AU" dirty="0" smtClean="0"/>
              <a:t>Use </a:t>
            </a:r>
            <a:r>
              <a:rPr lang="en-AU" dirty="0" smtClean="0"/>
              <a:t>of sequential file-naming conventions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1359</TotalTime>
  <Words>216</Words>
  <Application>Microsoft Office PowerPoint</Application>
  <PresentationFormat>On-screen Show (4:3)</PresentationFormat>
  <Paragraphs>35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Calibri</vt:lpstr>
      <vt:lpstr>Default Design</vt:lpstr>
      <vt:lpstr>Disaster Recovery Strategies &amp; criteria for evaluation of information management strategies</vt:lpstr>
      <vt:lpstr>Disaster Recovery Strategies</vt:lpstr>
      <vt:lpstr>Disaster Recovery Strategies</vt:lpstr>
      <vt:lpstr>Disaster Recovery Strategies</vt:lpstr>
      <vt:lpstr>Evaluating the effectiveness of data security measures </vt:lpstr>
      <vt:lpstr>Evaluating the effectiveness of data security measures</vt:lpstr>
    </vt:vector>
  </TitlesOfParts>
  <Company>Department of Education and Training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Security, Security Procedures</dc:title>
  <dc:creator>Kelvin Baird</dc:creator>
  <cp:lastModifiedBy>01421606</cp:lastModifiedBy>
  <cp:revision>18</cp:revision>
  <dcterms:created xsi:type="dcterms:W3CDTF">2007-07-11T03:26:59Z</dcterms:created>
  <dcterms:modified xsi:type="dcterms:W3CDTF">2011-07-07T03:27:06Z</dcterms:modified>
</cp:coreProperties>
</file>

<file path=docProps/thumbnail.jpeg>
</file>